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f3bc494d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f3bc494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f3bc494d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f3bc494d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f3bc494df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f3bc494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f3bc494d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f3bc494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f3bc494d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f3bc494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f3bc494d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f3bc494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f3bc494df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f3bc494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f3bc494df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f3bc494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f3bc494df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f3bc494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f3bc494df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f3bc494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f3bc494df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f3bc494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f3bc494df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f3bc494d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f3bc494df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f3bc494d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f3bc494d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f3bc494d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f3bc494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f3bc494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f3bc494d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f3bc494d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f3bc494d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f3bc494d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f3bc494d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f3bc494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f3bc494d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f3bc494d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f3bc494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f3bc494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f3bc494df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f3bc494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f3bc494d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f3bc494d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f3bc494d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f3bc494d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3bc494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f3bc494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c494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f3bc494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f3bc494d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f3bc494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f3bc494d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f3bc494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f3bc494d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f3bc494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f3bc494df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f3bc494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f3bc494df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f3bc494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f3bc494d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f3bc494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V1eYniJ0Rnk" TargetMode="Externa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bd1mEm2Fy08" TargetMode="Externa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MVBe6_o4cMI" TargetMode="Externa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JvzkFJW6LIU" TargetMode="External"/><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PCBTZh41Ris" TargetMode="Externa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ejC67PsvVS4" TargetMode="External"/><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Applications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Modern applications of Artificial Intelligence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 Development</a:t>
            </a:r>
            <a:endParaRPr/>
          </a:p>
        </p:txBody>
      </p:sp>
      <p:pic>
        <p:nvPicPr>
          <p:cNvPr id="122" name="Google Shape;122;p22"/>
          <p:cNvPicPr preferRelativeResize="0"/>
          <p:nvPr/>
        </p:nvPicPr>
        <p:blipFill>
          <a:blip r:embed="rId3">
            <a:alphaModFix/>
          </a:blip>
          <a:stretch>
            <a:fillRect/>
          </a:stretch>
        </p:blipFill>
        <p:spPr>
          <a:xfrm>
            <a:off x="670500" y="1772375"/>
            <a:ext cx="7802976" cy="337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Self-driving Cars</a:t>
            </a:r>
            <a:endParaRPr/>
          </a:p>
        </p:txBody>
      </p:sp>
      <p:pic>
        <p:nvPicPr>
          <p:cNvPr id="128" name="Google Shape;128;p23"/>
          <p:cNvPicPr preferRelativeResize="0"/>
          <p:nvPr/>
        </p:nvPicPr>
        <p:blipFill>
          <a:blip r:embed="rId3">
            <a:alphaModFix/>
          </a:blip>
          <a:stretch>
            <a:fillRect/>
          </a:stretch>
        </p:blipFill>
        <p:spPr>
          <a:xfrm>
            <a:off x="1872850" y="1777550"/>
            <a:ext cx="5420200" cy="336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New Game Levels</a:t>
            </a:r>
            <a:endParaRPr/>
          </a:p>
        </p:txBody>
      </p:sp>
      <p:pic>
        <p:nvPicPr>
          <p:cNvPr id="134" name="Google Shape;134;p24"/>
          <p:cNvPicPr preferRelativeResize="0"/>
          <p:nvPr/>
        </p:nvPicPr>
        <p:blipFill>
          <a:blip r:embed="rId3">
            <a:alphaModFix/>
          </a:blip>
          <a:stretch>
            <a:fillRect/>
          </a:stretch>
        </p:blipFill>
        <p:spPr>
          <a:xfrm>
            <a:off x="2395850" y="1745550"/>
            <a:ext cx="4352301" cy="33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Recognize faces in the dark and through walls</a:t>
            </a:r>
            <a:endParaRPr sz="3000"/>
          </a:p>
        </p:txBody>
      </p:sp>
      <p:pic>
        <p:nvPicPr>
          <p:cNvPr id="140" name="Google Shape;140;p25"/>
          <p:cNvPicPr preferRelativeResize="0"/>
          <p:nvPr/>
        </p:nvPicPr>
        <p:blipFill>
          <a:blip r:embed="rId3">
            <a:alphaModFix/>
          </a:blip>
          <a:stretch>
            <a:fillRect/>
          </a:stretch>
        </p:blipFill>
        <p:spPr>
          <a:xfrm>
            <a:off x="1363725" y="1745675"/>
            <a:ext cx="6416550" cy="336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Painterly Harmonization</a:t>
            </a:r>
            <a:endParaRPr/>
          </a:p>
        </p:txBody>
      </p:sp>
      <p:pic>
        <p:nvPicPr>
          <p:cNvPr id="146" name="Google Shape;146;p26"/>
          <p:cNvPicPr preferRelativeResize="0"/>
          <p:nvPr/>
        </p:nvPicPr>
        <p:blipFill>
          <a:blip r:embed="rId3">
            <a:alphaModFix/>
          </a:blip>
          <a:stretch>
            <a:fillRect/>
          </a:stretch>
        </p:blipFill>
        <p:spPr>
          <a:xfrm>
            <a:off x="1175375" y="1772500"/>
            <a:ext cx="6793251" cy="337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52" name="Google Shape;152;p27"/>
          <p:cNvPicPr preferRelativeResize="0"/>
          <p:nvPr/>
        </p:nvPicPr>
        <p:blipFill>
          <a:blip r:embed="rId3">
            <a:alphaModFix/>
          </a:blip>
          <a:stretch>
            <a:fillRect/>
          </a:stretch>
        </p:blipFill>
        <p:spPr>
          <a:xfrm>
            <a:off x="0" y="1957075"/>
            <a:ext cx="9144001" cy="3186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58" name="Google Shape;158;p28"/>
          <p:cNvPicPr preferRelativeResize="0"/>
          <p:nvPr/>
        </p:nvPicPr>
        <p:blipFill>
          <a:blip r:embed="rId3">
            <a:alphaModFix/>
          </a:blip>
          <a:stretch>
            <a:fillRect/>
          </a:stretch>
        </p:blipFill>
        <p:spPr>
          <a:xfrm>
            <a:off x="2342250" y="1750325"/>
            <a:ext cx="4459500" cy="3347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Style</a:t>
            </a:r>
            <a:endParaRPr/>
          </a:p>
        </p:txBody>
      </p:sp>
      <p:pic>
        <p:nvPicPr>
          <p:cNvPr id="164" name="Google Shape;164;p29"/>
          <p:cNvPicPr preferRelativeResize="0"/>
          <p:nvPr/>
        </p:nvPicPr>
        <p:blipFill>
          <a:blip r:embed="rId3">
            <a:alphaModFix/>
          </a:blip>
          <a:stretch>
            <a:fillRect/>
          </a:stretch>
        </p:blipFill>
        <p:spPr>
          <a:xfrm>
            <a:off x="931375" y="1757375"/>
            <a:ext cx="7281250" cy="338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ATARI Games</a:t>
            </a:r>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170" name="Google Shape;170;p30" title="Google DeepMind's Deep Q-learning playing Atari Breakout">
            <a:hlinkClick r:id="rId3"/>
          </p:cNvPr>
          <p:cNvPicPr preferRelativeResize="0"/>
          <p:nvPr/>
        </p:nvPicPr>
        <p:blipFill>
          <a:blip r:embed="rId4">
            <a:alphaModFix/>
          </a:blip>
          <a:stretch>
            <a:fillRect/>
          </a:stretch>
        </p:blipFill>
        <p:spPr>
          <a:xfrm>
            <a:off x="2312712" y="1754575"/>
            <a:ext cx="4518575" cy="33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Board Games</a:t>
            </a:r>
            <a:endParaRPr/>
          </a:p>
        </p:txBody>
      </p:sp>
      <p:pic>
        <p:nvPicPr>
          <p:cNvPr id="176" name="Google Shape;176;p31"/>
          <p:cNvPicPr preferRelativeResize="0"/>
          <p:nvPr/>
        </p:nvPicPr>
        <p:blipFill>
          <a:blip r:embed="rId3">
            <a:alphaModFix/>
          </a:blip>
          <a:stretch>
            <a:fillRect/>
          </a:stretch>
        </p:blipFill>
        <p:spPr>
          <a:xfrm>
            <a:off x="2093025" y="1764775"/>
            <a:ext cx="4957950" cy="3378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Neuron</a:t>
            </a:r>
            <a:endParaRPr/>
          </a:p>
        </p:txBody>
      </p:sp>
      <p:pic>
        <p:nvPicPr>
          <p:cNvPr id="74" name="Google Shape;74;p14"/>
          <p:cNvPicPr preferRelativeResize="0"/>
          <p:nvPr/>
        </p:nvPicPr>
        <p:blipFill>
          <a:blip r:embed="rId3">
            <a:alphaModFix/>
          </a:blip>
          <a:stretch>
            <a:fillRect/>
          </a:stretch>
        </p:blipFill>
        <p:spPr>
          <a:xfrm>
            <a:off x="1048638" y="1713325"/>
            <a:ext cx="7046723" cy="3430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182" name="Google Shape;182;p32"/>
          <p:cNvPicPr preferRelativeResize="0"/>
          <p:nvPr/>
        </p:nvPicPr>
        <p:blipFill>
          <a:blip r:embed="rId3">
            <a:alphaModFix/>
          </a:blip>
          <a:stretch>
            <a:fillRect/>
          </a:stretch>
        </p:blipFill>
        <p:spPr>
          <a:xfrm>
            <a:off x="10950" y="1721173"/>
            <a:ext cx="9143999" cy="3422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Music Generation</a:t>
            </a:r>
            <a:endParaRPr/>
          </a:p>
        </p:txBody>
      </p:sp>
      <p:pic>
        <p:nvPicPr>
          <p:cNvPr id="188" name="Google Shape;188;p33"/>
          <p:cNvPicPr preferRelativeResize="0"/>
          <p:nvPr/>
        </p:nvPicPr>
        <p:blipFill>
          <a:blip r:embed="rId3">
            <a:alphaModFix/>
          </a:blip>
          <a:stretch>
            <a:fillRect/>
          </a:stretch>
        </p:blipFill>
        <p:spPr>
          <a:xfrm>
            <a:off x="58425" y="2192750"/>
            <a:ext cx="9027152" cy="295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Drawing</a:t>
            </a:r>
            <a:endParaRPr/>
          </a:p>
        </p:txBody>
      </p:sp>
      <p:pic>
        <p:nvPicPr>
          <p:cNvPr id="194" name="Google Shape;194;p34"/>
          <p:cNvPicPr preferRelativeResize="0"/>
          <p:nvPr/>
        </p:nvPicPr>
        <p:blipFill>
          <a:blip r:embed="rId3">
            <a:alphaModFix/>
          </a:blip>
          <a:stretch>
            <a:fillRect/>
          </a:stretch>
        </p:blipFill>
        <p:spPr>
          <a:xfrm>
            <a:off x="1667588" y="1818574"/>
            <a:ext cx="5808825" cy="332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Tiny Faces</a:t>
            </a:r>
            <a:endParaRPr/>
          </a:p>
        </p:txBody>
      </p:sp>
      <p:pic>
        <p:nvPicPr>
          <p:cNvPr id="200" name="Google Shape;200;p35"/>
          <p:cNvPicPr preferRelativeResize="0"/>
          <p:nvPr/>
        </p:nvPicPr>
        <p:blipFill>
          <a:blip r:embed="rId3">
            <a:alphaModFix/>
          </a:blip>
          <a:stretch>
            <a:fillRect/>
          </a:stretch>
        </p:blipFill>
        <p:spPr>
          <a:xfrm>
            <a:off x="1595176" y="1799225"/>
            <a:ext cx="5953651" cy="3344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Duplex</a:t>
            </a:r>
            <a:endParaRPr/>
          </a:p>
        </p:txBody>
      </p:sp>
      <p:pic>
        <p:nvPicPr>
          <p:cNvPr id="206" name="Google Shape;206;p36" title="Google Duplex Demo from Google IO 2018">
            <a:hlinkClick r:id="rId3"/>
          </p:cNvPr>
          <p:cNvPicPr preferRelativeResize="0"/>
          <p:nvPr/>
        </p:nvPicPr>
        <p:blipFill>
          <a:blip r:embed="rId4">
            <a:alphaModFix/>
          </a:blip>
          <a:stretch>
            <a:fillRect/>
          </a:stretch>
        </p:blipFill>
        <p:spPr>
          <a:xfrm>
            <a:off x="2326425" y="1775125"/>
            <a:ext cx="4491150" cy="336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Inpainting</a:t>
            </a:r>
            <a:endParaRPr/>
          </a:p>
        </p:txBody>
      </p:sp>
      <p:pic>
        <p:nvPicPr>
          <p:cNvPr id="212" name="Google Shape;212;p37"/>
          <p:cNvPicPr preferRelativeResize="0"/>
          <p:nvPr/>
        </p:nvPicPr>
        <p:blipFill>
          <a:blip r:embed="rId3">
            <a:alphaModFix/>
          </a:blip>
          <a:stretch>
            <a:fillRect/>
          </a:stretch>
        </p:blipFill>
        <p:spPr>
          <a:xfrm>
            <a:off x="1252900" y="1789675"/>
            <a:ext cx="6638199" cy="3353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Outpainting</a:t>
            </a:r>
            <a:endParaRPr/>
          </a:p>
        </p:txBody>
      </p:sp>
      <p:pic>
        <p:nvPicPr>
          <p:cNvPr id="218" name="Google Shape;218;p38"/>
          <p:cNvPicPr preferRelativeResize="0"/>
          <p:nvPr/>
        </p:nvPicPr>
        <p:blipFill>
          <a:blip r:embed="rId3">
            <a:alphaModFix/>
          </a:blip>
          <a:stretch>
            <a:fillRect/>
          </a:stretch>
        </p:blipFill>
        <p:spPr>
          <a:xfrm>
            <a:off x="2839113" y="1769100"/>
            <a:ext cx="3465774" cy="337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Eye-opener</a:t>
            </a:r>
            <a:endParaRPr/>
          </a:p>
        </p:txBody>
      </p:sp>
      <p:pic>
        <p:nvPicPr>
          <p:cNvPr id="224" name="Google Shape;224;p39"/>
          <p:cNvPicPr preferRelativeResize="0"/>
          <p:nvPr/>
        </p:nvPicPr>
        <p:blipFill>
          <a:blip r:embed="rId3">
            <a:alphaModFix/>
          </a:blip>
          <a:stretch>
            <a:fillRect/>
          </a:stretch>
        </p:blipFill>
        <p:spPr>
          <a:xfrm>
            <a:off x="1271400" y="1787075"/>
            <a:ext cx="6601199" cy="3356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Raindrop Removal from a Single Image</a:t>
            </a:r>
            <a:endParaRPr/>
          </a:p>
        </p:txBody>
      </p:sp>
      <p:pic>
        <p:nvPicPr>
          <p:cNvPr id="230" name="Google Shape;230;p40"/>
          <p:cNvPicPr preferRelativeResize="0"/>
          <p:nvPr/>
        </p:nvPicPr>
        <p:blipFill>
          <a:blip r:embed="rId3">
            <a:alphaModFix/>
          </a:blip>
          <a:stretch>
            <a:fillRect/>
          </a:stretch>
        </p:blipFill>
        <p:spPr>
          <a:xfrm>
            <a:off x="2915950" y="1769550"/>
            <a:ext cx="3312100" cy="337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Dental Crowns</a:t>
            </a:r>
            <a:endParaRPr/>
          </a:p>
        </p:txBody>
      </p:sp>
      <p:pic>
        <p:nvPicPr>
          <p:cNvPr id="236" name="Google Shape;236;p41"/>
          <p:cNvPicPr preferRelativeResize="0"/>
          <p:nvPr/>
        </p:nvPicPr>
        <p:blipFill>
          <a:blip r:embed="rId3">
            <a:alphaModFix/>
          </a:blip>
          <a:stretch>
            <a:fillRect/>
          </a:stretch>
        </p:blipFill>
        <p:spPr>
          <a:xfrm>
            <a:off x="1343250" y="1775125"/>
            <a:ext cx="6457499" cy="336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Neural Network - Deep Learning</a:t>
            </a:r>
            <a:endParaRPr/>
          </a:p>
        </p:txBody>
      </p:sp>
      <p:pic>
        <p:nvPicPr>
          <p:cNvPr id="80" name="Google Shape;80;p15"/>
          <p:cNvPicPr preferRelativeResize="0"/>
          <p:nvPr/>
        </p:nvPicPr>
        <p:blipFill>
          <a:blip r:embed="rId3">
            <a:alphaModFix/>
          </a:blip>
          <a:stretch>
            <a:fillRect/>
          </a:stretch>
        </p:blipFill>
        <p:spPr>
          <a:xfrm>
            <a:off x="2289238" y="1760350"/>
            <a:ext cx="4565525" cy="3383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Lip Sync from Audio</a:t>
            </a:r>
            <a:endParaRPr/>
          </a:p>
        </p:txBody>
      </p:sp>
      <p:pic>
        <p:nvPicPr>
          <p:cNvPr descr="Synthesizing Obama: Learning Lip Sync from Audio&#10;Supasorn Suwajanakorn, Steven M. Seitz, Ira Kemelmacher-Shlizerman&#10;SIGGRAPH 2017&#10;&#10;Full Video: https://www.youtube.com/watch?v=9Yq67CjDqvw&#10;&#10;Given audio of President Barack Obama, we synthesize a high quality video of him speaking with accurate lip sync, composited into a target video clip. Trained on many hours of his weekly address footage, a recurrent neural network learns the mapping from raw audio features to mouth shapes. Given the mouth shape at each time instant, we synthesize high quality mouth texture, and composite it with proper 3D pose matching to change what he appears to be saying in a target video to match the input audio track&#10;&#10;http://grail.cs.washington.edu/projects/AudioToObama/" id="242" name="Google Shape;242;p42" title="Teaser -- Synthesizing Obama: Learning Lip Sync from Audio">
            <a:hlinkClick r:id="rId3"/>
          </p:cNvPr>
          <p:cNvPicPr preferRelativeResize="0"/>
          <p:nvPr/>
        </p:nvPicPr>
        <p:blipFill>
          <a:blip r:embed="rId4">
            <a:alphaModFix/>
          </a:blip>
          <a:stretch>
            <a:fillRect/>
          </a:stretch>
        </p:blipFill>
        <p:spPr>
          <a:xfrm>
            <a:off x="2312726" y="1754575"/>
            <a:ext cx="4518550" cy="338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Move Mirror</a:t>
            </a:r>
            <a:endParaRPr/>
          </a:p>
        </p:txBody>
      </p:sp>
      <p:pic>
        <p:nvPicPr>
          <p:cNvPr descr="Move Mirror lets you explore pictures in a fun new way, just by moving around. Try it out at https://g.co/movemirror&#10;&#10;Move Mirror was a collaborative effort by PAIR, Research, and Creative Lab teams at Google and friends at Use All Five. It was made using PoseNet and TensorFlow.js.&#10;&#10;Music Credits&#10;Artist: Matt Sofo ft. Coco&#10;Licensed by: So Solid Records &amp; Cooking Vinyl Publishing Australia" id="248" name="Google Shape;248;p43" title="AI Experiments: Move Mirror">
            <a:hlinkClick r:id="rId3"/>
          </p:cNvPr>
          <p:cNvPicPr preferRelativeResize="0"/>
          <p:nvPr/>
        </p:nvPicPr>
        <p:blipFill>
          <a:blip r:embed="rId4">
            <a:alphaModFix/>
          </a:blip>
          <a:stretch>
            <a:fillRect/>
          </a:stretch>
        </p:blipFill>
        <p:spPr>
          <a:xfrm>
            <a:off x="2343425" y="1800625"/>
            <a:ext cx="4457174" cy="334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Everybody dance now!</a:t>
            </a:r>
            <a:endParaRPr/>
          </a:p>
        </p:txBody>
      </p:sp>
      <p:pic>
        <p:nvPicPr>
          <p:cNvPr descr="Full paper - https://arxiv.org/pdf/1808.07371.pdf&#10;&#10;Website - https://carolineec.github.io/everybody_dance_now/" id="254" name="Google Shape;254;p44" title="Everybody Dance Now">
            <a:hlinkClick r:id="rId3"/>
          </p:cNvPr>
          <p:cNvPicPr preferRelativeResize="0"/>
          <p:nvPr/>
        </p:nvPicPr>
        <p:blipFill>
          <a:blip r:embed="rId4">
            <a:alphaModFix/>
          </a:blip>
          <a:stretch>
            <a:fillRect/>
          </a:stretch>
        </p:blipFill>
        <p:spPr>
          <a:xfrm>
            <a:off x="2332487" y="1784225"/>
            <a:ext cx="4479025" cy="3359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Dota 2</a:t>
            </a:r>
            <a:endParaRPr/>
          </a:p>
        </p:txBody>
      </p:sp>
      <p:pic>
        <p:nvPicPr>
          <p:cNvPr descr="OpenAi vs CHINA-Star - Ti8 OpenAi ShowMatch - The International 2018 | Ti8 Dota 2 Highlights&#10;&#10;Earn Money with item Dota 2: http://bit.ly/2wbn1WH&#10;&#10;Watch LIVE on: https://www.twitch.tv/dota2ti&#10;&#10;The International 2018 is the concluding tournament of the Dota Pro Circuit and the eighth annual edition of The International. The tournament will be held on Canadian soil for the first time, as it moves to the Rogers Arena in Vancouver, Canada.&#10;&#10;Welcome to Dota 2 FA channel. You can see Dota 2 Live on Dota 2 FA channel. Dota 2 FA channel will make dota 2 highlights from major tournaments, Dota 2 gameplay, videos with pro Dota 2 players and many other interesting Dota 2 movies. Remember to subscribe to be notified when we release new Dota 2 videos! Dota 2 FA channel with daily dota clip ABED, Miracle, MidOne, Dendi Pudge, SumiYa Invoker, W33, Ana, TNC pro team, Tnc Kuku, Tnc Raven,….&#10;&#10;Dota 2 WTF: https://goo.gl/5SyBvs &#10;Top Gamer Dota 2: https://goo.gl/3ge6SY&#10;Abed 10K MMR: https://goo.gl/eW3Zaz&#10;TNC Raven: https://goo.gl/bZrBp8&#10;Miracle- Dota 2: https://goo.gl/Pmjomc&#10;Arteezy Dota 2: https://goo.gl/C2U71V&#10;SumiYa Invoker: https://goo.gl/Fu7cPL&#10;Midone 10K: https://goo.gl/fbnwKE&#10;&#10;Follow me:&#10;Blog: https://dota2fawtf.blogspot.com/&#10;Facebook: https://www.facebook.com/dota2fa/&#10;Twitter: https://twitter.com/DotaFa&#10;Google+ : https://goo.gl/RKAsCv&#10;&#10;#dota2 #dota2live #dotafa #dota2fa #dota2highlights#ti8#TNC" id="260" name="Google Shape;260;p45" title="OpenAi vs CHINA-Star - Ti8 OpenAi ShowMatch - The International 2018 | Ti8 Dota 2 Highlights">
            <a:hlinkClick r:id="rId3"/>
          </p:cNvPr>
          <p:cNvPicPr preferRelativeResize="0"/>
          <p:nvPr/>
        </p:nvPicPr>
        <p:blipFill>
          <a:blip r:embed="rId4">
            <a:alphaModFix/>
          </a:blip>
          <a:stretch>
            <a:fillRect/>
          </a:stretch>
        </p:blipFill>
        <p:spPr>
          <a:xfrm>
            <a:off x="2339250" y="1794375"/>
            <a:ext cx="4465500" cy="3349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Image Tagging</a:t>
            </a:r>
            <a:endParaRPr/>
          </a:p>
        </p:txBody>
      </p:sp>
      <p:pic>
        <p:nvPicPr>
          <p:cNvPr id="86" name="Google Shape;86;p16"/>
          <p:cNvPicPr preferRelativeResize="0"/>
          <p:nvPr/>
        </p:nvPicPr>
        <p:blipFill>
          <a:blip r:embed="rId3">
            <a:alphaModFix/>
          </a:blip>
          <a:stretch>
            <a:fillRect/>
          </a:stretch>
        </p:blipFill>
        <p:spPr>
          <a:xfrm>
            <a:off x="1584800" y="1760150"/>
            <a:ext cx="5996323" cy="338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Speech to Text</a:t>
            </a:r>
            <a:endParaRPr/>
          </a:p>
        </p:txBody>
      </p:sp>
      <p:pic>
        <p:nvPicPr>
          <p:cNvPr id="92" name="Google Shape;92;p17"/>
          <p:cNvPicPr preferRelativeResize="0"/>
          <p:nvPr/>
        </p:nvPicPr>
        <p:blipFill>
          <a:blip r:embed="rId3">
            <a:alphaModFix/>
          </a:blip>
          <a:stretch>
            <a:fillRect/>
          </a:stretch>
        </p:blipFill>
        <p:spPr>
          <a:xfrm>
            <a:off x="1508475" y="1752850"/>
            <a:ext cx="6148950" cy="339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Page Ranking</a:t>
            </a:r>
            <a:endParaRPr/>
          </a:p>
        </p:txBody>
      </p:sp>
      <p:pic>
        <p:nvPicPr>
          <p:cNvPr id="98" name="Google Shape;98;p18"/>
          <p:cNvPicPr preferRelativeResize="0"/>
          <p:nvPr/>
        </p:nvPicPr>
        <p:blipFill>
          <a:blip r:embed="rId3">
            <a:alphaModFix/>
          </a:blip>
          <a:stretch>
            <a:fillRect/>
          </a:stretch>
        </p:blipFill>
        <p:spPr>
          <a:xfrm>
            <a:off x="1572113" y="1767450"/>
            <a:ext cx="5999774" cy="337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 Reply</a:t>
            </a:r>
            <a:endParaRPr/>
          </a:p>
        </p:txBody>
      </p:sp>
      <p:pic>
        <p:nvPicPr>
          <p:cNvPr id="104" name="Google Shape;104;p19"/>
          <p:cNvPicPr preferRelativeResize="0"/>
          <p:nvPr/>
        </p:nvPicPr>
        <p:blipFill>
          <a:blip r:embed="rId3">
            <a:alphaModFix/>
          </a:blip>
          <a:stretch>
            <a:fillRect/>
          </a:stretch>
        </p:blipFill>
        <p:spPr>
          <a:xfrm>
            <a:off x="1565637" y="1760150"/>
            <a:ext cx="6012726" cy="338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Captioning</a:t>
            </a:r>
            <a:endParaRPr/>
          </a:p>
        </p:txBody>
      </p:sp>
      <p:pic>
        <p:nvPicPr>
          <p:cNvPr id="110" name="Google Shape;110;p20"/>
          <p:cNvPicPr preferRelativeResize="0"/>
          <p:nvPr/>
        </p:nvPicPr>
        <p:blipFill>
          <a:blip r:embed="rId3">
            <a:alphaModFix/>
          </a:blip>
          <a:stretch>
            <a:fillRect/>
          </a:stretch>
        </p:blipFill>
        <p:spPr>
          <a:xfrm>
            <a:off x="2313925" y="1752850"/>
            <a:ext cx="4516150" cy="339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 solar savings potential</a:t>
            </a:r>
            <a:endParaRPr/>
          </a:p>
        </p:txBody>
      </p:sp>
      <p:pic>
        <p:nvPicPr>
          <p:cNvPr id="116" name="Google Shape;116;p21"/>
          <p:cNvPicPr preferRelativeResize="0"/>
          <p:nvPr/>
        </p:nvPicPr>
        <p:blipFill>
          <a:blip r:embed="rId3">
            <a:alphaModFix/>
          </a:blip>
          <a:stretch>
            <a:fillRect/>
          </a:stretch>
        </p:blipFill>
        <p:spPr>
          <a:xfrm>
            <a:off x="372475" y="1731700"/>
            <a:ext cx="8399051" cy="3368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